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9" r:id="rId3"/>
    <p:sldId id="280" r:id="rId4"/>
    <p:sldId id="287" r:id="rId5"/>
    <p:sldId id="288" r:id="rId6"/>
    <p:sldId id="290" r:id="rId7"/>
    <p:sldId id="291" r:id="rId8"/>
    <p:sldId id="289" r:id="rId9"/>
    <p:sldId id="294" r:id="rId10"/>
    <p:sldId id="295" r:id="rId11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Jaksch" initials="CJ" lastIdx="4" clrIdx="0">
    <p:extLst>
      <p:ext uri="{19B8F6BF-5375-455C-9EA6-DF929625EA0E}">
        <p15:presenceInfo xmlns:p15="http://schemas.microsoft.com/office/powerpoint/2012/main" userId="Claudia Jaks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38E"/>
    <a:srgbClr val="006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5" autoAdjust="0"/>
    <p:restoredTop sz="94646"/>
  </p:normalViewPr>
  <p:slideViewPr>
    <p:cSldViewPr snapToGrid="0">
      <p:cViewPr varScale="1">
        <p:scale>
          <a:sx n="89" d="100"/>
          <a:sy n="89" d="100"/>
        </p:scale>
        <p:origin x="1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r>
              <a:rPr lang="en-GB" dirty="0"/>
              <a:t>29/03/2019</a:t>
            </a:r>
          </a:p>
        </p:txBody>
      </p:sp>
    </p:spTree>
    <p:extLst>
      <p:ext uri="{BB962C8B-B14F-4D97-AF65-F5344CB8AC3E}">
        <p14:creationId xmlns:p14="http://schemas.microsoft.com/office/powerpoint/2010/main" val="274248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E3322162-839A-4CDD-A23D-30DC3406DCE9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2172" tIns="46086" rIns="92172" bIns="460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C7E13DF4-4D95-4F37-AA42-042C964B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8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13DF4-4D95-4F37-AA42-042C964B52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2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13DF4-4D95-4F37-AA42-042C964B5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85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3CEF-136B-46CA-A29B-D632F44EA8F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695A-AB19-4930-82F1-59E4F7C9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3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3CEF-136B-46CA-A29B-D632F44EA8F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695A-AB19-4930-82F1-59E4F7C9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3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3CEF-136B-46CA-A29B-D632F44EA8F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695A-AB19-4930-82F1-59E4F7C9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3CEF-136B-46CA-A29B-D632F44EA8F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695A-AB19-4930-82F1-59E4F7C9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3CEF-136B-46CA-A29B-D632F44EA8F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695A-AB19-4930-82F1-59E4F7C9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3CEF-136B-46CA-A29B-D632F44EA8F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695A-AB19-4930-82F1-59E4F7C9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6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3CEF-136B-46CA-A29B-D632F44EA8F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695A-AB19-4930-82F1-59E4F7C9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5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3CEF-136B-46CA-A29B-D632F44EA8F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695A-AB19-4930-82F1-59E4F7C9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3CEF-136B-46CA-A29B-D632F44EA8F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695A-AB19-4930-82F1-59E4F7C9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4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3CEF-136B-46CA-A29B-D632F44EA8F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695A-AB19-4930-82F1-59E4F7C9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8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3CEF-136B-46CA-A29B-D632F44EA8F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695A-AB19-4930-82F1-59E4F7C9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93CEF-136B-46CA-A29B-D632F44EA8FE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695A-AB19-4930-82F1-59E4F7C9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56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.mclaren@policyconnect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D0B4E-B021-224A-A9DD-AAA4B66BFD72}"/>
              </a:ext>
            </a:extLst>
          </p:cNvPr>
          <p:cNvSpPr txBox="1"/>
          <p:nvPr/>
        </p:nvSpPr>
        <p:spPr>
          <a:xfrm>
            <a:off x="125641" y="526117"/>
            <a:ext cx="8892718" cy="642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Get involved </a:t>
            </a:r>
          </a:p>
          <a:p>
            <a:endParaRPr lang="en-US" sz="3200" b="1" dirty="0"/>
          </a:p>
          <a:p>
            <a:r>
              <a:rPr lang="en-US" sz="3200" b="1" dirty="0"/>
              <a:t>FE/HE Working Group  </a:t>
            </a:r>
          </a:p>
          <a:p>
            <a:pPr lvl="1"/>
            <a:r>
              <a:rPr lang="en-US" sz="3200" dirty="0" err="1"/>
              <a:t>jisc.ac.uk</a:t>
            </a:r>
            <a:r>
              <a:rPr lang="en-US" sz="3200" dirty="0"/>
              <a:t>/accessibility </a:t>
            </a:r>
          </a:p>
          <a:p>
            <a:pPr lvl="1"/>
            <a:r>
              <a:rPr lang="en-US" sz="3200" dirty="0"/>
              <a:t>DIGITALACCESSIBILITYREGULATIONS [at] @JISCMAIL.AC.UK</a:t>
            </a:r>
          </a:p>
          <a:p>
            <a:endParaRPr lang="en-US" sz="3200" b="1" dirty="0"/>
          </a:p>
          <a:p>
            <a:r>
              <a:rPr lang="en-US" sz="3200" b="1" dirty="0"/>
              <a:t>The APPG for Assistive Technology  </a:t>
            </a:r>
          </a:p>
          <a:p>
            <a:pPr lvl="1"/>
            <a:r>
              <a:rPr lang="en-US" sz="3200" dirty="0" err="1"/>
              <a:t>policyconnect.org.uk</a:t>
            </a:r>
            <a:r>
              <a:rPr lang="en-US" sz="3200" dirty="0"/>
              <a:t>/</a:t>
            </a:r>
            <a:r>
              <a:rPr lang="en-US" sz="3200" dirty="0" err="1"/>
              <a:t>appgat</a:t>
            </a:r>
            <a:r>
              <a:rPr lang="en-US" sz="3200" dirty="0"/>
              <a:t>/newsletter-signup</a:t>
            </a:r>
          </a:p>
          <a:p>
            <a:pPr lvl="1"/>
            <a:r>
              <a:rPr lang="en-GB" sz="3200" b="1" dirty="0"/>
              <a:t>@</a:t>
            </a:r>
            <a:r>
              <a:rPr lang="en-GB" sz="3200" dirty="0"/>
              <a:t>AT_APPG - #</a:t>
            </a:r>
            <a:r>
              <a:rPr lang="en-GB" sz="3200" b="1" dirty="0" err="1"/>
              <a:t>AccessableVLEs</a:t>
            </a:r>
            <a:r>
              <a:rPr lang="en-GB" sz="3200" dirty="0"/>
              <a:t> </a:t>
            </a:r>
          </a:p>
          <a:p>
            <a:pPr lvl="1"/>
            <a:r>
              <a:rPr lang="en-GB" sz="3200" dirty="0">
                <a:hlinkClick r:id="rId2"/>
              </a:rPr>
              <a:t>Robert.mclaren@policyconnect.org.uk</a:t>
            </a:r>
            <a:r>
              <a:rPr lang="en-GB" sz="3200" dirty="0"/>
              <a:t> </a:t>
            </a:r>
            <a:endParaRPr lang="en-US" sz="32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040" y="481034"/>
            <a:ext cx="8076960" cy="565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Overview</a:t>
            </a:r>
            <a:r>
              <a:rPr lang="en-GB" sz="3200" b="1" dirty="0">
                <a:solidFill>
                  <a:srgbClr val="AAA38E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Policy engagement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The APPG for AT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chemeClr val="accent3">
                    <a:lumMod val="75000"/>
                  </a:schemeClr>
                </a:solidFill>
              </a:rPr>
              <a:t>Accessible VLEs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The Working Group </a:t>
            </a:r>
          </a:p>
          <a:p>
            <a:pPr lvl="1">
              <a:lnSpc>
                <a:spcPct val="150000"/>
              </a:lnSpc>
            </a:pP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Focus on VLEs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Statement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Requirement</a:t>
            </a:r>
          </a:p>
        </p:txBody>
      </p:sp>
    </p:spTree>
    <p:extLst>
      <p:ext uri="{BB962C8B-B14F-4D97-AF65-F5344CB8AC3E}">
        <p14:creationId xmlns:p14="http://schemas.microsoft.com/office/powerpoint/2010/main" val="24282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/>
          <a:stretch/>
        </p:blipFill>
        <p:spPr>
          <a:xfrm>
            <a:off x="5018330" y="0"/>
            <a:ext cx="412567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D0B4E-B021-224A-A9DD-AAA4B66BFD72}"/>
              </a:ext>
            </a:extLst>
          </p:cNvPr>
          <p:cNvSpPr txBox="1"/>
          <p:nvPr/>
        </p:nvSpPr>
        <p:spPr>
          <a:xfrm>
            <a:off x="230754" y="377173"/>
            <a:ext cx="4473118" cy="630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Policy Engagement  </a:t>
            </a:r>
            <a:r>
              <a:rPr lang="en-GB" sz="3600" b="1" dirty="0">
                <a:solidFill>
                  <a:srgbClr val="AAA38E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The APPG for AT</a:t>
            </a:r>
          </a:p>
          <a:p>
            <a:pPr lvl="1">
              <a:lnSpc>
                <a:spcPct val="150000"/>
              </a:lnSpc>
            </a:pPr>
            <a:r>
              <a:rPr lang="en-GB" sz="3200" b="1" i="1" dirty="0">
                <a:solidFill>
                  <a:schemeClr val="accent3">
                    <a:lumMod val="75000"/>
                  </a:schemeClr>
                </a:solidFill>
              </a:rPr>
              <a:t>Accessible VLEs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Parliament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Government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HEIs</a:t>
            </a:r>
          </a:p>
          <a:p>
            <a:pPr lvl="1">
              <a:lnSpc>
                <a:spcPct val="150000"/>
              </a:lnSpc>
            </a:pP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Working Group 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Sector expertise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GDS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A6B1B-DB33-0C4D-A846-FC1DA91D8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0"/>
          <a:stretch/>
        </p:blipFill>
        <p:spPr>
          <a:xfrm>
            <a:off x="5175667" y="150312"/>
            <a:ext cx="3810996" cy="2117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70CC79-537B-5E49-BAAC-139A2795A6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1" t="27509" r="28338" b="26278"/>
          <a:stretch/>
        </p:blipFill>
        <p:spPr>
          <a:xfrm>
            <a:off x="5857926" y="4589726"/>
            <a:ext cx="2547005" cy="2117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1D4CAC-BE85-794B-AF93-043667BE7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72" y="4559300"/>
            <a:ext cx="1257300" cy="2298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932940-4E48-4D4D-9076-48FAACF38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88" y="4559300"/>
            <a:ext cx="1257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D0B4E-B021-224A-A9DD-AAA4B66BFD72}"/>
              </a:ext>
            </a:extLst>
          </p:cNvPr>
          <p:cNvSpPr txBox="1"/>
          <p:nvPr/>
        </p:nvSpPr>
        <p:spPr>
          <a:xfrm>
            <a:off x="98882" y="184586"/>
            <a:ext cx="8892718" cy="556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Next steps for Policy Engagement  </a:t>
            </a:r>
            <a:r>
              <a:rPr lang="en-GB" sz="3600" b="1" dirty="0">
                <a:solidFill>
                  <a:srgbClr val="AAA38E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Further Guidance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Working Group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GDS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EHRC </a:t>
            </a:r>
          </a:p>
          <a:p>
            <a:pPr lvl="1">
              <a:lnSpc>
                <a:spcPct val="150000"/>
              </a:lnSpc>
            </a:pP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Support for the sector 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Communication to leaders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Involvement of Office for Students </a:t>
            </a:r>
          </a:p>
        </p:txBody>
      </p:sp>
    </p:spTree>
    <p:extLst>
      <p:ext uri="{BB962C8B-B14F-4D97-AF65-F5344CB8AC3E}">
        <p14:creationId xmlns:p14="http://schemas.microsoft.com/office/powerpoint/2010/main" val="40930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D0B4E-B021-224A-A9DD-AAA4B66BFD72}"/>
              </a:ext>
            </a:extLst>
          </p:cNvPr>
          <p:cNvSpPr txBox="1"/>
          <p:nvPr/>
        </p:nvSpPr>
        <p:spPr>
          <a:xfrm>
            <a:off x="88900" y="330200"/>
            <a:ext cx="9283700" cy="547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Focus on VLEs [this is not legal advice]</a:t>
            </a:r>
            <a:endParaRPr lang="en-GB" sz="3600" b="1" dirty="0">
              <a:solidFill>
                <a:srgbClr val="AAA38E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In what circumstances is content on older VLEs exempt? 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Directive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Legislation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Guidance  </a:t>
            </a:r>
          </a:p>
          <a:p>
            <a:pPr lvl="1">
              <a:lnSpc>
                <a:spcPct val="150000"/>
              </a:lnSpc>
            </a:pP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When are old VLEs new again?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Accumulation of incremental changes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From when?</a:t>
            </a:r>
          </a:p>
        </p:txBody>
      </p:sp>
    </p:spTree>
    <p:extLst>
      <p:ext uri="{BB962C8B-B14F-4D97-AF65-F5344CB8AC3E}">
        <p14:creationId xmlns:p14="http://schemas.microsoft.com/office/powerpoint/2010/main" val="6194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D0B4E-B021-224A-A9DD-AAA4B66BFD72}"/>
              </a:ext>
            </a:extLst>
          </p:cNvPr>
          <p:cNvSpPr txBox="1"/>
          <p:nvPr/>
        </p:nvSpPr>
        <p:spPr>
          <a:xfrm>
            <a:off x="251282" y="92173"/>
            <a:ext cx="88927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Exemption for some content on older VLEs </a:t>
            </a:r>
          </a:p>
          <a:p>
            <a:pPr lvl="1">
              <a:lnSpc>
                <a:spcPct val="150000"/>
              </a:lnSpc>
            </a:pP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Directive</a:t>
            </a:r>
          </a:p>
          <a:p>
            <a:pPr lvl="1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Directive does not apply to the following </a:t>
            </a: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content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websites and mobile applications: …</a:t>
            </a:r>
            <a:r>
              <a:rPr lang="en-GB" sz="2000" dirty="0"/>
              <a:t>content of extranets and intranets, that is to say, websites that are only available for a closed group of people and not to the general public as such, published before 23 September 2019, until such websites undergo a substantial revision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Legislation </a:t>
            </a:r>
          </a:p>
          <a:p>
            <a:pPr lvl="1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Regulations do not apply to the following </a:t>
            </a: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content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a website or mobile application of a public sector body—… content of extranets and intranets published before 23rd September 2019, until such websites undergo a substantial revision </a:t>
            </a:r>
          </a:p>
          <a:p>
            <a:pPr lvl="1">
              <a:lnSpc>
                <a:spcPct val="150000"/>
              </a:lnSpc>
            </a:pP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Guidance</a:t>
            </a:r>
          </a:p>
          <a:p>
            <a:pPr lvl="1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Things you might not need to fix:… </a:t>
            </a: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content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intranets or extranets published before September 2019 (unless you make a major revision after that date)”</a:t>
            </a:r>
          </a:p>
        </p:txBody>
      </p:sp>
    </p:spTree>
    <p:extLst>
      <p:ext uri="{BB962C8B-B14F-4D97-AF65-F5344CB8AC3E}">
        <p14:creationId xmlns:p14="http://schemas.microsoft.com/office/powerpoint/2010/main" val="719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D0B4E-B021-224A-A9DD-AAA4B66BFD72}"/>
              </a:ext>
            </a:extLst>
          </p:cNvPr>
          <p:cNvSpPr txBox="1"/>
          <p:nvPr/>
        </p:nvSpPr>
        <p:spPr>
          <a:xfrm>
            <a:off x="251282" y="92173"/>
            <a:ext cx="88927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Exemption for some content on older VLEs </a:t>
            </a:r>
          </a:p>
          <a:p>
            <a:pPr lvl="1">
              <a:lnSpc>
                <a:spcPct val="150000"/>
              </a:lnSpc>
            </a:pP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Directive</a:t>
            </a:r>
          </a:p>
          <a:p>
            <a:pPr lvl="1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Directive does not apply to the following content of websites and mobile applications: …</a:t>
            </a:r>
            <a:r>
              <a:rPr lang="en-GB" sz="2000" dirty="0"/>
              <a:t>content of extranets and intranets, that is to say, websites that are only available for a closed group of people and not to the general public as such, published before 23 September 2019</a:t>
            </a:r>
            <a:r>
              <a:rPr lang="en-GB" sz="2000" b="1" dirty="0"/>
              <a:t>, until such websites undergo a substantial revision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Legislation </a:t>
            </a:r>
          </a:p>
          <a:p>
            <a:pPr lvl="1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Regulations do not apply to the following content of a website or mobile application of a public sector body—… content of extranets and intranets published before 23rd September 2019, </a:t>
            </a: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until such websites undergo a substantial revision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Guidance</a:t>
            </a:r>
          </a:p>
          <a:p>
            <a:pPr lvl="1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Things you might not need to fix:…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content on intranets or extranets published before September 2019 </a:t>
            </a: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(unless you make a major revision after that date)</a:t>
            </a:r>
          </a:p>
        </p:txBody>
      </p:sp>
    </p:spTree>
    <p:extLst>
      <p:ext uri="{BB962C8B-B14F-4D97-AF65-F5344CB8AC3E}">
        <p14:creationId xmlns:p14="http://schemas.microsoft.com/office/powerpoint/2010/main" val="8836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D0B4E-B021-224A-A9DD-AAA4B66BFD72}"/>
              </a:ext>
            </a:extLst>
          </p:cNvPr>
          <p:cNvSpPr txBox="1"/>
          <p:nvPr/>
        </p:nvSpPr>
        <p:spPr>
          <a:xfrm>
            <a:off x="125641" y="526117"/>
            <a:ext cx="8892718" cy="5627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Substantial revision – what counts</a:t>
            </a:r>
            <a:endParaRPr lang="en-GB" sz="2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endParaRPr lang="en-GB" sz="2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Because VLE content is regularly and frequently updated and changed, the accumulation of these incremental changes means that could add up to substantial revision, e.g. once per academic year. </a:t>
            </a:r>
          </a:p>
          <a:p>
            <a:endParaRPr lang="en-GB" sz="24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	</a:t>
            </a:r>
            <a:endParaRPr lang="en-GB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Cf. GDS guidance  </a:t>
            </a:r>
            <a:r>
              <a:rPr lang="en-GB" sz="2000" b="1" dirty="0"/>
              <a:t>“</a:t>
            </a:r>
            <a:r>
              <a:rPr lang="en-GB" sz="2000" dirty="0"/>
              <a:t>Example</a:t>
            </a:r>
            <a:r>
              <a:rPr lang="en-GB" sz="2000" b="1" dirty="0"/>
              <a:t>: </a:t>
            </a:r>
            <a:r>
              <a:rPr lang="en-GB" sz="2000" dirty="0"/>
              <a:t>Every </a:t>
            </a:r>
            <a:r>
              <a:rPr lang="en-GB" sz="2000" b="1" dirty="0"/>
              <a:t>academic year</a:t>
            </a:r>
            <a:r>
              <a:rPr lang="en-GB" sz="2000" dirty="0"/>
              <a:t>, some of your content is updated as course requirements change. If it’s not due for an update, you might be able to say that making it accessible is a disproportionate burden because you can only afford to update it once a year. When it’s time to update the content anyway, you’re less likely to be able to argue that it’s a disproportionate burden”. 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D0B4E-B021-224A-A9DD-AAA4B66BFD72}"/>
              </a:ext>
            </a:extLst>
          </p:cNvPr>
          <p:cNvSpPr txBox="1"/>
          <p:nvPr/>
        </p:nvSpPr>
        <p:spPr>
          <a:xfrm>
            <a:off x="125641" y="526117"/>
            <a:ext cx="8892718" cy="538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Substantial revision – when does the clock start?</a:t>
            </a:r>
          </a:p>
          <a:p>
            <a:pPr lvl="1">
              <a:lnSpc>
                <a:spcPct val="150000"/>
              </a:lnSpc>
            </a:pP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Theory one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: from 2018, i.e. when the law started 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- so new again in 2019</a:t>
            </a:r>
          </a:p>
          <a:p>
            <a:pPr lvl="1">
              <a:lnSpc>
                <a:spcPct val="150000"/>
              </a:lnSpc>
            </a:pPr>
            <a:endParaRPr lang="en-GB" sz="36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Theory two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: from 2019, i.e. “after that date”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- so new again in 2020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</TotalTime>
  <Words>513</Words>
  <Application>Microsoft Macintosh PowerPoint</Application>
  <PresentationFormat>On-screen Show (4:3)</PresentationFormat>
  <Paragraphs>71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Carpenter Merritt</dc:creator>
  <cp:lastModifiedBy>Robert McLaren</cp:lastModifiedBy>
  <cp:revision>166</cp:revision>
  <cp:lastPrinted>2019-03-28T11:46:20Z</cp:lastPrinted>
  <dcterms:created xsi:type="dcterms:W3CDTF">2019-03-08T13:27:18Z</dcterms:created>
  <dcterms:modified xsi:type="dcterms:W3CDTF">2019-07-11T08:24:54Z</dcterms:modified>
</cp:coreProperties>
</file>